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371" r:id="rId1"/>
  </p:sldMasterIdLst>
  <p:notesMasterIdLst>
    <p:notesMasterId r:id="rId6"/>
  </p:notesMasterIdLst>
  <p:handoutMasterIdLst>
    <p:handoutMasterId r:id="rId7"/>
  </p:handoutMasterIdLst>
  <p:sldIdLst>
    <p:sldId id="263" r:id="rId2"/>
    <p:sldId id="262" r:id="rId3"/>
    <p:sldId id="269" r:id="rId4"/>
    <p:sldId id="264" r:id="rId5"/>
  </p:sldIdLst>
  <p:sldSz cx="12192000" cy="6858000"/>
  <p:notesSz cx="6858000" cy="9947275"/>
  <p:embeddedFontLst>
    <p:embeddedFont>
      <p:font typeface="TH SarabunIT๙" panose="020B0500040200020003" pitchFamily="34" charset="-34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9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2F7CDB"/>
    <a:srgbClr val="FFCCCC"/>
    <a:srgbClr val="008000"/>
    <a:srgbClr val="F46E1C"/>
    <a:srgbClr val="055B0F"/>
    <a:srgbClr val="FF7C80"/>
    <a:srgbClr val="FB0F09"/>
    <a:srgbClr val="E11F69"/>
    <a:srgbClr val="CFE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สไตล์ธีม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7" autoAdjust="0"/>
    <p:restoredTop sz="91393" autoAdjust="0"/>
  </p:normalViewPr>
  <p:slideViewPr>
    <p:cSldViewPr snapToGrid="0">
      <p:cViewPr>
        <p:scale>
          <a:sx n="125" d="100"/>
          <a:sy n="125" d="100"/>
        </p:scale>
        <p:origin x="-840" y="-10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120" y="0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วันอังคารที่ 27 กุมภาพันธ์ พ.ศ. 2567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555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120" y="9448555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128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วันอังคารที่ 27 กุมภาพันธ์ พ.ศ. 2567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43" y="4724707"/>
            <a:ext cx="5487318" cy="447576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128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วันอังคารที่ 27 กุมภาพันธ์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วันอังคารที่ 27 กุมภาพันธ์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วันอังคารที่ 27 กุมภาพันธ์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2924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วันอังคารที่ 27 กุมภาพันธ์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27/02/67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2962AFD-E523-15B2-7E8F-5499EC886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D644D2D-DCD5-0273-B2CB-FB509824B559}"/>
              </a:ext>
            </a:extLst>
          </p:cNvPr>
          <p:cNvSpPr txBox="1"/>
          <p:nvPr/>
        </p:nvSpPr>
        <p:spPr>
          <a:xfrm>
            <a:off x="5645503" y="3936015"/>
            <a:ext cx="4298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กุมภาพันธ์ 2567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467"/>
            <a:ext cx="12192000" cy="1388888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พ.ศ.2558 - 2567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23" y="6441535"/>
            <a:ext cx="1013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27 กุมภาพันธ์ 2567</a:t>
            </a:r>
          </a:p>
          <a:p>
            <a:endParaRPr lang="th-TH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484A0700-C563-2545-BA32-F57FE4685364}"/>
              </a:ext>
            </a:extLst>
          </p:cNvPr>
          <p:cNvSpPr/>
          <p:nvPr/>
        </p:nvSpPr>
        <p:spPr>
          <a:xfrm>
            <a:off x="2301130" y="2615220"/>
            <a:ext cx="2247900" cy="162757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A9D04246-5A13-7D05-DDD5-A625F5377314}"/>
              </a:ext>
            </a:extLst>
          </p:cNvPr>
          <p:cNvSpPr/>
          <p:nvPr/>
        </p:nvSpPr>
        <p:spPr>
          <a:xfrm>
            <a:off x="5147131" y="2615219"/>
            <a:ext cx="2247900" cy="16275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FD47D533-890F-F611-6D30-565D22673502}"/>
              </a:ext>
            </a:extLst>
          </p:cNvPr>
          <p:cNvSpPr/>
          <p:nvPr/>
        </p:nvSpPr>
        <p:spPr>
          <a:xfrm>
            <a:off x="8017331" y="2615219"/>
            <a:ext cx="2247900" cy="1627577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56D0A3-F1EE-875C-D4E8-7486B4104C41}"/>
              </a:ext>
            </a:extLst>
          </p:cNvPr>
          <p:cNvSpPr txBox="1">
            <a:spLocks/>
          </p:cNvSpPr>
          <p:nvPr/>
        </p:nvSpPr>
        <p:spPr>
          <a:xfrm>
            <a:off x="1763777" y="1693218"/>
            <a:ext cx="3407555" cy="783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จำนวนเรื่องทั้งหมด</a:t>
            </a:r>
          </a:p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(ปีงบประมาณ พ.ศ. 2558 – 2567)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8DBDFFB-AAFB-7BAB-257C-F5226D31B8CF}"/>
              </a:ext>
            </a:extLst>
          </p:cNvPr>
          <p:cNvSpPr txBox="1">
            <a:spLocks/>
          </p:cNvSpPr>
          <p:nvPr/>
        </p:nvSpPr>
        <p:spPr>
          <a:xfrm>
            <a:off x="5198736" y="1717196"/>
            <a:ext cx="2239216" cy="1023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rgbClr val="00B05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ยุติเรื่อง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2EEB1F2-6619-669E-2B04-B50E83F64179}"/>
              </a:ext>
            </a:extLst>
          </p:cNvPr>
          <p:cNvSpPr txBox="1">
            <a:spLocks/>
          </p:cNvSpPr>
          <p:nvPr/>
        </p:nvSpPr>
        <p:spPr>
          <a:xfrm>
            <a:off x="8050211" y="1601286"/>
            <a:ext cx="2239216" cy="1139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ยังไม่ยุติ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8C54EBF-3A51-A91A-D14D-1A9168699AC2}"/>
              </a:ext>
            </a:extLst>
          </p:cNvPr>
          <p:cNvSpPr txBox="1">
            <a:spLocks/>
          </p:cNvSpPr>
          <p:nvPr/>
        </p:nvSpPr>
        <p:spPr>
          <a:xfrm>
            <a:off x="2296559" y="2512989"/>
            <a:ext cx="2239216" cy="1729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4,393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89125CF-FF0F-0F08-0E5A-AEC7CFF71AB1}"/>
              </a:ext>
            </a:extLst>
          </p:cNvPr>
          <p:cNvSpPr txBox="1">
            <a:spLocks/>
          </p:cNvSpPr>
          <p:nvPr/>
        </p:nvSpPr>
        <p:spPr>
          <a:xfrm>
            <a:off x="5168865" y="2651667"/>
            <a:ext cx="2239216" cy="1627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4,362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60E053-29B4-883B-80BA-D594A7082117}"/>
              </a:ext>
            </a:extLst>
          </p:cNvPr>
          <p:cNvSpPr txBox="1">
            <a:spLocks/>
          </p:cNvSpPr>
          <p:nvPr/>
        </p:nvSpPr>
        <p:spPr>
          <a:xfrm>
            <a:off x="5145023" y="4242793"/>
            <a:ext cx="2239216" cy="646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คิดเป็น </a:t>
            </a:r>
            <a:r>
              <a:rPr lang="en-US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99.29 %</a:t>
            </a:r>
            <a:endParaRPr lang="th-TH" sz="2800" b="1" dirty="0">
              <a:solidFill>
                <a:schemeClr val="bg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0718B4F-E8C1-CD23-FF42-536049EFDA3A}"/>
              </a:ext>
            </a:extLst>
          </p:cNvPr>
          <p:cNvSpPr txBox="1">
            <a:spLocks/>
          </p:cNvSpPr>
          <p:nvPr/>
        </p:nvSpPr>
        <p:spPr>
          <a:xfrm>
            <a:off x="7993132" y="2631077"/>
            <a:ext cx="2239216" cy="1627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31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25B37BD-3AC9-20EC-8322-4F2B248E3F2E}"/>
              </a:ext>
            </a:extLst>
          </p:cNvPr>
          <p:cNvSpPr txBox="1">
            <a:spLocks/>
          </p:cNvSpPr>
          <p:nvPr/>
        </p:nvSpPr>
        <p:spPr>
          <a:xfrm>
            <a:off x="8012763" y="4279245"/>
            <a:ext cx="224789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คิดเป็น </a:t>
            </a:r>
            <a:r>
              <a:rPr lang="en-US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0.71 %</a:t>
            </a:r>
            <a:endParaRPr lang="th-TH" sz="2800" b="1" dirty="0">
              <a:solidFill>
                <a:schemeClr val="bg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ลูกศร: เครื่องหมายบั้ง 37">
            <a:extLst>
              <a:ext uri="{FF2B5EF4-FFF2-40B4-BE49-F238E27FC236}">
                <a16:creationId xmlns:a16="http://schemas.microsoft.com/office/drawing/2014/main" id="{8530E0A0-C9AF-05D7-B79E-37EBAABDB0AA}"/>
              </a:ext>
            </a:extLst>
          </p:cNvPr>
          <p:cNvSpPr/>
          <p:nvPr/>
        </p:nvSpPr>
        <p:spPr>
          <a:xfrm>
            <a:off x="4660756" y="3116939"/>
            <a:ext cx="402693" cy="571263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39" name="ลูกศร: เครื่องหมายบั้ง 38">
            <a:extLst>
              <a:ext uri="{FF2B5EF4-FFF2-40B4-BE49-F238E27FC236}">
                <a16:creationId xmlns:a16="http://schemas.microsoft.com/office/drawing/2014/main" id="{386C27F7-C632-A8A7-8062-00022A1D9564}"/>
              </a:ext>
            </a:extLst>
          </p:cNvPr>
          <p:cNvSpPr/>
          <p:nvPr/>
        </p:nvSpPr>
        <p:spPr>
          <a:xfrm>
            <a:off x="7507945" y="3116939"/>
            <a:ext cx="402693" cy="571263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82761A1-C1D4-FA9C-E9CF-3A674FDA4315}"/>
              </a:ext>
            </a:extLst>
          </p:cNvPr>
          <p:cNvSpPr/>
          <p:nvPr/>
        </p:nvSpPr>
        <p:spPr>
          <a:xfrm>
            <a:off x="-139700" y="-127000"/>
            <a:ext cx="12573000" cy="4952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7133"/>
            <a:ext cx="12191999" cy="1103718"/>
          </a:xfrm>
          <a:solidFill>
            <a:schemeClr val="tx1"/>
          </a:solidFill>
        </p:spPr>
        <p:txBody>
          <a:bodyPr anchor="t"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เรื่องร้องเรียน / ร้องทุกข์ ประจำปีงบประมาณ พ.ศ. 2567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232738"/>
              </p:ext>
            </p:extLst>
          </p:nvPr>
        </p:nvGraphicFramePr>
        <p:xfrm>
          <a:off x="1480938" y="1150851"/>
          <a:ext cx="9627934" cy="46986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4523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67126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42083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2836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17832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93373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1">
                <a:tc row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 2567</a:t>
                      </a:r>
                    </a:p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ตุลาคม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96.08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3.92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พฤศจิกายน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91.67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8.33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43422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ธันวาคม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92.31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9.69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77819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77.50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22.50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195140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66.67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33.33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5817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199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85.93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14.07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23" y="6441535"/>
            <a:ext cx="10130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27 กุมภาพันธ์ 2567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6263C4-076D-1D5E-350F-E8031C761A69}"/>
              </a:ext>
            </a:extLst>
          </p:cNvPr>
          <p:cNvSpPr txBox="1">
            <a:spLocks/>
          </p:cNvSpPr>
          <p:nvPr/>
        </p:nvSpPr>
        <p:spPr>
          <a:xfrm>
            <a:off x="3710048" y="567758"/>
            <a:ext cx="4771899" cy="495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(1 ตุลาคม 2566 – 27 กุมภาพันธ์ 2567)</a:t>
            </a:r>
          </a:p>
        </p:txBody>
      </p:sp>
    </p:spTree>
    <p:extLst>
      <p:ext uri="{BB962C8B-B14F-4D97-AF65-F5344CB8AC3E}">
        <p14:creationId xmlns:p14="http://schemas.microsoft.com/office/powerpoint/2010/main" val="31185925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A8D6AF8-7FD7-4085-543E-EF4AFA726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89282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ประเภท เรื่องร้องเรียน / ร้องทุกข์ ประจำปีงบประมาณ 2567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1944714" y="6488668"/>
            <a:ext cx="801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27 กุมถาพันธ์ 2567</a:t>
            </a:r>
          </a:p>
        </p:txBody>
      </p:sp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096719"/>
              </p:ext>
            </p:extLst>
          </p:nvPr>
        </p:nvGraphicFramePr>
        <p:xfrm>
          <a:off x="279400" y="589282"/>
          <a:ext cx="11633198" cy="5913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7797798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930386933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38489737"/>
                    </a:ext>
                  </a:extLst>
                </a:gridCol>
              </a:tblGrid>
              <a:tr h="357997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ประเภทเรื่อง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คงเหลือ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357997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 การแจ้งเบาะแส </a:t>
                      </a:r>
                      <a:r>
                        <a:rPr lang="th-TH" sz="2000" spc="-50" baseline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(ขายหวยหุ้น หวยใต้ดิน ยาเสพติด ผู้มีอิทธิพล การพนัน และการบุกรุกป่าสงวนทุกประเภท)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 ความเดือดร้อน </a:t>
                      </a:r>
                      <a:r>
                        <a:rPr lang="th-TH" sz="2000" spc="-50" baseline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(การบริการขั้นพื้นฐาน เหตุรำคาญ มลภาวะ ข่มขู่สาธารณภัย ไม่มีที่ทำกิน ถนนชำรุด น้ำท่วม </a:t>
                      </a:r>
                      <a:br>
                        <a:rPr lang="th-TH" sz="2000" spc="-50" baseline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</a:b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น้ำอุปโภคบริโภค)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35799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 กล่าวโทษเจ้าหน้าที่รัฐ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</a:t>
                      </a:r>
                      <a:r>
                        <a:rPr lang="th-TH" sz="200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ร้องเรียนพฤติกรรมข้าราชการ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พฤติกรรมการทุจริต และการบริการไม่เป็นธรรม)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 ปัญหาที่ดิน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(ที่ดินทับซ้อน ที่ดินออกโฉนดไม่ได้ การพิพาทที่ดินระหว่างรัฐกับเอกชน  การพิพาทที่ดินระหว่างเอกชนกับเอกชน ทางสาธารณะ เอกสารสิทธิ์ การถูกปิดกั้นเส้นทาง การบุกรุกที่สาธารณะ)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 ขอความช่วยเหลือ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(ทุนประกอบอาชีพ ทุนการศึกษา การสงเคราะห์ผู้ป่วย การขอที่ดินทำกินและที่อยู่อาศัย ขอไกล่เกลี่ยข้อพิพาท การขอความช่วยเหลือเรื่องอื่นๆ และเรื่องที่สามารถยุติได้หน้างาน)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08866"/>
                  </a:ext>
                </a:extLst>
              </a:tr>
              <a:tr h="31588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 บัตรสนเท่ห์ / 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98311"/>
                  </a:ext>
                </a:extLst>
              </a:tr>
              <a:tr h="31588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7. บัตรสนเท่ห์ / ไม่มีมูล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46481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 ประเภทอื่น ๆ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(การทราบข้อมูล การขอสำเนาหนังสือ การเสนอปัญหาหรือความคิดเห็น การแจ้งให้ดำเนินการเกี่ยวกับการบริการ การปรึกษา)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19737"/>
                  </a:ext>
                </a:extLst>
              </a:tr>
              <a:tr h="31588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199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914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4592</TotalTime>
  <Words>405</Words>
  <Application>Microsoft Office PowerPoint</Application>
  <PresentationFormat>แบบจอกว้าง</PresentationFormat>
  <Paragraphs>111</Paragraphs>
  <Slides>4</Slides>
  <Notes>4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9" baseType="lpstr">
      <vt:lpstr>Calibri</vt:lpstr>
      <vt:lpstr>TH SarabunIT๙</vt:lpstr>
      <vt:lpstr>Arial</vt:lpstr>
      <vt:lpstr>Calibri Light</vt:lpstr>
      <vt:lpstr>Office Theme</vt:lpstr>
      <vt:lpstr>งานนำเสนอ PowerPoint</vt:lpstr>
      <vt:lpstr>สรุปรายงานผลการดำเนินการ  เรื่องร้องเรียน / ร้องทุกข์ ประจำปีงบประมาณ พ.ศ.2558 - 2567</vt:lpstr>
      <vt:lpstr>สรุปรายงานผลการดำเนินการ เรื่องร้องเรียน / ร้องทุกข์ ประจำปีงบประมาณ พ.ศ. 2567</vt:lpstr>
      <vt:lpstr>สรุปรายงานผลการดำเนินการ ประเภท เรื่องร้องเรียน / ร้องทุกข์ ประจำปีงบประมาณ 2567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285</cp:revision>
  <cp:lastPrinted>2024-02-27T03:19:48Z</cp:lastPrinted>
  <dcterms:created xsi:type="dcterms:W3CDTF">2022-08-13T15:36:10Z</dcterms:created>
  <dcterms:modified xsi:type="dcterms:W3CDTF">2024-02-27T06:41:16Z</dcterms:modified>
</cp:coreProperties>
</file>